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24"/>
  </p:notesMasterIdLst>
  <p:sldIdLst>
    <p:sldId id="262" r:id="rId4"/>
    <p:sldId id="284" r:id="rId5"/>
    <p:sldId id="294" r:id="rId6"/>
    <p:sldId id="292" r:id="rId7"/>
    <p:sldId id="259" r:id="rId8"/>
    <p:sldId id="269" r:id="rId9"/>
    <p:sldId id="268" r:id="rId10"/>
    <p:sldId id="275" r:id="rId11"/>
    <p:sldId id="295" r:id="rId12"/>
    <p:sldId id="287" r:id="rId13"/>
    <p:sldId id="288" r:id="rId14"/>
    <p:sldId id="289" r:id="rId15"/>
    <p:sldId id="290" r:id="rId16"/>
    <p:sldId id="291" r:id="rId17"/>
    <p:sldId id="276" r:id="rId18"/>
    <p:sldId id="296" r:id="rId19"/>
    <p:sldId id="278" r:id="rId20"/>
    <p:sldId id="279" r:id="rId21"/>
    <p:sldId id="280" r:id="rId22"/>
    <p:sldId id="293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8046" autoAdjust="0"/>
  </p:normalViewPr>
  <p:slideViewPr>
    <p:cSldViewPr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Познавательная</a:t>
            </a:r>
            <a:r>
              <a:rPr lang="ru-RU" sz="1800" baseline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активность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20752070591004E-2"/>
          <c:y val="0.42627808110326143"/>
          <c:w val="0.90216300189082799"/>
          <c:h val="0.52127498639711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1"/>
            <c:bubble3D val="0"/>
            <c:explosion val="46"/>
            <c:extLst xmlns:c16r2="http://schemas.microsoft.com/office/drawing/2015/06/chart">
              <c:ext xmlns:c16="http://schemas.microsoft.com/office/drawing/2014/chart" uri="{C3380CC4-5D6E-409C-BE32-E72D297353CC}">
                <c16:uniqueId val="{00000000-4A07-405F-AEFF-DBDD2B06A2B6}"/>
              </c:ext>
            </c:extLst>
          </c:dPt>
          <c:dLbls>
            <c:dLbl>
              <c:idx val="0"/>
              <c:layout>
                <c:manualLayout>
                  <c:x val="-5.1282967490396583E-2"/>
                  <c:y val="-2.3730123437659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24%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07-405F-AEFF-DBDD2B06A2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095828635851182E-3"/>
                  <c:y val="7.62074437239278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07-405F-AEFF-DBDD2B06A2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95685714032126E-3"/>
                  <c:y val="-0.22826121434479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07-405F-AEFF-DBDD2B06A2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07-405F-AEFF-DBDD2B06A2B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0.24000000000000021</c:v>
                </c:pt>
                <c:pt idx="1">
                  <c:v>0.12000000000000002</c:v>
                </c:pt>
                <c:pt idx="2" formatCode="0%">
                  <c:v>0.64000000000000101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07-405F-AEFF-DBDD2B06A2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0.16000000000000017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07-405F-AEFF-DBDD2B06A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7">
          <a:noFill/>
        </a:ln>
      </c:spPr>
    </c:plotArea>
    <c:plotVisOnly val="1"/>
    <c:dispBlanksAs val="zero"/>
    <c:showDLblsOverMax val="0"/>
  </c:chart>
  <c:txPr>
    <a:bodyPr/>
    <a:lstStyle/>
    <a:p>
      <a:pPr>
        <a:defRPr sz="144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06321418204603"/>
          <c:y val="0.16254017835121778"/>
          <c:w val="0.68356697968499736"/>
          <c:h val="0.8336956217429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2"/>
          <c:dLbls>
            <c:dLbl>
              <c:idx val="1"/>
              <c:layout>
                <c:manualLayout>
                  <c:x val="1.98521069871903E-2"/>
                  <c:y val="-3.296617625767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CC-4154-9411-C3E6A6ED88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969789040478433E-2"/>
                  <c:y val="4.232808465083734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 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CC-4154-9411-C3E6A6ED88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CC-4154-9411-C3E6A6ED88D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0.70000000000000062</c:v>
                </c:pt>
                <c:pt idx="1">
                  <c:v>0.24000000000000021</c:v>
                </c:pt>
                <c:pt idx="2" formatCode="0.00%">
                  <c:v>6.0000000000000032E-2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CC-4154-9411-C3E6A6ED8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7">
          <a:noFill/>
        </a:ln>
      </c:spPr>
    </c:plotArea>
    <c:plotVisOnly val="1"/>
    <c:dispBlanksAs val="zero"/>
    <c:showDLblsOverMax val="0"/>
  </c:chart>
  <c:txPr>
    <a:bodyPr/>
    <a:lstStyle/>
    <a:p>
      <a:pPr>
        <a:defRPr sz="134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Эмоционально-ценностные</a:t>
            </a:r>
            <a:r>
              <a:rPr lang="ru-RU" sz="1800" baseline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отношения к семье …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9.8768527720443228E-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483623186130042E-2"/>
          <c:y val="0.53083005543268291"/>
          <c:w val="0.91402471459133261"/>
          <c:h val="0.407892158235112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4792234682346076E-2"/>
                  <c:y val="9.640513210857784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76-46B6-A78C-A1FD18199C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40%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76-46B6-A78C-A1FD18199C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76-46B6-A78C-A1FD18199C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0.2</c:v>
                </c:pt>
                <c:pt idx="1">
                  <c:v>0.4</c:v>
                </c:pt>
                <c:pt idx="2" formatCode="0.00%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76-46B6-A78C-A1FD18199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7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77043738452981"/>
          <c:y val="0.1061903604092245"/>
          <c:w val="0.72033898305084743"/>
          <c:h val="0.73103448275862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Lbls>
            <c:dLbl>
              <c:idx val="0"/>
              <c:layout>
                <c:manualLayout>
                  <c:x val="-5.9219758151247998E-2"/>
                  <c:y val="6.101254009915427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66%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1B-4521-A459-6B20FEBED0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467916412173911E-2"/>
                  <c:y val="-6.122243626910057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30%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1B-4521-A459-6B20FEBED0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1B-4521-A459-6B20FEBED0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1B-4521-A459-6B20FEBED0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0.66000000000000114</c:v>
                </c:pt>
                <c:pt idx="1">
                  <c:v>0.30000000000000032</c:v>
                </c:pt>
                <c:pt idx="2" formatCode="0%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1B-4521-A459-6B20FEBED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5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95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795"/>
            </a:pPr>
            <a:endParaRPr lang="ru-RU"/>
          </a:p>
        </c:txPr>
      </c:legendEntry>
      <c:layout>
        <c:manualLayout>
          <c:xMode val="edge"/>
          <c:yMode val="edge"/>
          <c:x val="0"/>
          <c:y val="0.74837357507433344"/>
          <c:w val="1"/>
          <c:h val="0.2476919351870692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12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Социокультурное</a:t>
            </a:r>
            <a:r>
              <a:rPr lang="ru-RU" sz="18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aseline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поведение.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507038892865617"/>
          <c:y val="3.33333333333333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16%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03-4F3F-A4F8-2C9F5C341B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373296728099647E-2"/>
                  <c:y val="-3.352123879338179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44%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03-4F3F-A4F8-2C9F5C341B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22085575616828"/>
                  <c:y val="-9.207299765192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03-4F3F-A4F8-2C9F5C341B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03-4F3F-A4F8-2C9F5C341B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0.16</c:v>
                </c:pt>
                <c:pt idx="1">
                  <c:v>0.44</c:v>
                </c:pt>
                <c:pt idx="2" formatCode="0%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03-4F3F-A4F8-2C9F5C341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11">
          <a:noFill/>
        </a:ln>
      </c:spPr>
    </c:plotArea>
    <c:plotVisOnly val="1"/>
    <c:dispBlanksAs val="zero"/>
    <c:showDLblsOverMax val="0"/>
  </c:chart>
  <c:txPr>
    <a:bodyPr/>
    <a:lstStyle/>
    <a:p>
      <a:pPr>
        <a:defRPr sz="1652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13319315534752"/>
          <c:y val="0.18799868417369101"/>
          <c:w val="0.6554970007116957"/>
          <c:h val="0.80089028248271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0-01E3-4C62-8194-0F11ED95AD07}"/>
              </c:ext>
            </c:extLst>
          </c:dPt>
          <c:dLbls>
            <c:dLbl>
              <c:idx val="0"/>
              <c:layout>
                <c:manualLayout>
                  <c:x val="1.4585430113861401E-2"/>
                  <c:y val="-3.148310373665420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62%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E3-4C62-8194-0F11ED95AD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30%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E3-4C62-8194-0F11ED95AD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E3-4C62-8194-0F11ED95AD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E3-4C62-8194-0F11ED95AD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0.62000000000000088</c:v>
                </c:pt>
                <c:pt idx="1">
                  <c:v>0.30000000000000032</c:v>
                </c:pt>
                <c:pt idx="2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E3-4C62-8194-0F11ED95A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4EF1EE-684C-482F-998D-F9E83390D8F2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E1ECA3-20AA-4D9D-85D3-52CBBF79BE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8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F22E-ACCC-4332-A361-1A4380E67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2A48-893A-43C4-9E30-34555D072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775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3CB-2AC5-4DD6-9A3E-FDAB24B2BD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8E8F-D5DC-44B0-A37F-7D0F371083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091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9720-F1B7-49A3-9000-0BEE90E0F0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8F33-B93B-43EA-8157-AF14D238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8215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78AA-1D65-4725-BCC4-DA14A2A70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E88C-9488-4682-8226-06E1AEFB1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391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BF4-2D06-4273-A0C2-30E0531847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8CD-FB65-4468-827C-AC5F2FE1D2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892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3879-EB07-443D-8977-6D8E4B4649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6166-40AA-4A93-B83E-2D028E596A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377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377-5BAE-4AAB-89F9-290AEB1F6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5CFF-6753-42F9-B86E-F91A05A04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2250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EB85-9622-4B7D-AE1B-3726E4BA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234A-AA7B-4667-A6F5-4174B6AA6F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55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359C-2574-46CD-A4F1-7ADE78166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DB4D-76AF-4A85-9D3D-65FC67150B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00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C71B-A0AC-400D-9A1D-375A6E22D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054-E942-4CE1-B06E-F7EDBD76A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43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3249-588F-4F59-A100-87AE6783BE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FF-0AD7-4313-AAD6-DDA31F1E89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02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67D5E-5761-486E-AC17-D4A9B90669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8BEA9-6DA9-4A8F-AEA9-9A193AC3B1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992888" cy="5157191"/>
          </a:xfrm>
        </p:spPr>
        <p:txBody>
          <a:bodyPr>
            <a:normAutofit/>
          </a:bodyPr>
          <a:lstStyle/>
          <a:p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«Центр развития ребенка -  детский сад «Центр реабилитации»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детей дошкольного возраста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опыта работы)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0" y="4293096"/>
            <a:ext cx="9144000" cy="2304255"/>
          </a:xfrm>
        </p:spPr>
        <p:txBody>
          <a:bodyPr/>
          <a:lstStyle/>
          <a:p>
            <a:r>
              <a:rPr lang="ru-RU" sz="2000" b="1" dirty="0" smtClean="0"/>
              <a:t>                   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Подготовила : воспитатель 		                                                                               Свешникова О.А.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83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прогулки,  экскурсии к достопримечательностям города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10" y="1628800"/>
            <a:ext cx="351039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713601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в музей детского сада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8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1809" y="3933055"/>
            <a:ext cx="4191703" cy="2448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30420_094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5511"/>
            <a:ext cx="3290972" cy="4895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20230420_094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3560" y="1268760"/>
            <a:ext cx="4139952" cy="2403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4402832" cy="2016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Театрализация русского народного фольклора и творчества русских писателей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3"/>
            <a:ext cx="3527884" cy="2304256"/>
          </a:xfrm>
          <a:prstGeom prst="rect">
            <a:avLst/>
          </a:prstGeom>
        </p:spPr>
      </p:pic>
      <p:pic>
        <p:nvPicPr>
          <p:cNvPr id="4" name="Рисунок 3" descr="IMG_20220127_100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4392488" cy="3294366"/>
          </a:xfrm>
          <a:prstGeom prst="rect">
            <a:avLst/>
          </a:prstGeom>
        </p:spPr>
      </p:pic>
      <p:pic>
        <p:nvPicPr>
          <p:cNvPr id="5" name="Рисунок 4" descr="IMG_20220331_10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789040"/>
            <a:ext cx="3528392" cy="26462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тематических праздников и развлечений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611_105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4329799" cy="3173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10220_103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238392" cy="3284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230420_101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638467" y="1412775"/>
            <a:ext cx="410999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Авторские дидактические игры.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217_095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412776"/>
            <a:ext cx="414766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297994"/>
            <a:ext cx="2459964" cy="322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30420_101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5102" y="3349733"/>
            <a:ext cx="2402473" cy="317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93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Взаимодействие: дети + родители + воспитатели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220708_165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923" y="1340768"/>
            <a:ext cx="2914014" cy="2185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837522" cy="2980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2627784" cy="1811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7845"/>
            <a:ext cx="3464441" cy="2598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4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012105" cy="3009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1088"/>
            <a:ext cx="2735391" cy="2051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9819"/>
            <a:ext cx="2955988" cy="2216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403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-2022062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4990" y="1556792"/>
            <a:ext cx="4327241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176464" cy="2784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886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0420_113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59022" y="268660"/>
            <a:ext cx="2623678" cy="470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30420_11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65413" y="2603539"/>
            <a:ext cx="2719433" cy="509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353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методической работы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09499"/>
              </p:ext>
            </p:extLst>
          </p:nvPr>
        </p:nvGraphicFramePr>
        <p:xfrm>
          <a:off x="251520" y="1442487"/>
          <a:ext cx="2816225" cy="245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675110"/>
              </p:ext>
            </p:extLst>
          </p:nvPr>
        </p:nvGraphicFramePr>
        <p:xfrm>
          <a:off x="179512" y="4005064"/>
          <a:ext cx="2816225" cy="224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922691"/>
              </p:ext>
            </p:extLst>
          </p:nvPr>
        </p:nvGraphicFramePr>
        <p:xfrm>
          <a:off x="3059832" y="1556792"/>
          <a:ext cx="3036888" cy="231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341988"/>
              </p:ext>
            </p:extLst>
          </p:nvPr>
        </p:nvGraphicFramePr>
        <p:xfrm>
          <a:off x="2915816" y="3933056"/>
          <a:ext cx="3384375" cy="261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009926"/>
              </p:ext>
            </p:extLst>
          </p:nvPr>
        </p:nvGraphicFramePr>
        <p:xfrm>
          <a:off x="6156176" y="1435442"/>
          <a:ext cx="2817812" cy="245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139910"/>
              </p:ext>
            </p:extLst>
          </p:nvPr>
        </p:nvGraphicFramePr>
        <p:xfrm>
          <a:off x="6228184" y="4005064"/>
          <a:ext cx="2817812" cy="231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25279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8760"/>
            <a:ext cx="8712968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современных условиях, когда происходят глубочайшие изменения в жизни общества, одной из актуальных проблем является патриотическое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 подрастающего поколения. Быть патриотом – значит ощущать себя неотъемлемой частью Отечества. Это сложное чувство возникает еще в дошкольном детстве. Первые чувства гражданственности и патриотизма, доступны ли они малышам? Исходя из многолетнего опыта работы в этом направлении, я могу с уверенностью ответить: - дошкольникам, особенно старшего возраста, доступно чувство любви к родному селу, родной природе, к своей Родине. А это и есть начало патриотизма.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10611_112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3707904" cy="2792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220217_095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36484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76470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8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5365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патриота своей Родины – ответственная и сложная задача.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об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48478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Свешникова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Анатольевна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068960"/>
            <a:ext cx="4608512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Федеральное государственное бюджетное дошкольное образовательное учреждение «Центр развития ребенка детский сад «Центр реабилитации»</a:t>
            </a:r>
          </a:p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высшее педагогическое</a:t>
            </a:r>
          </a:p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9 лет</a:t>
            </a:r>
          </a:p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первая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9" y="1772816"/>
            <a:ext cx="2567334" cy="38814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7"/>
            <a:ext cx="87849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нравственно - патриотического воспитания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дошкольников: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700808"/>
            <a:ext cx="82809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любви к своему дому, семье, детскому саду, к своему краю, к своей Родине.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гуманной, духовно-нравственной личности, достойных будущих граждан России, патриотов своего Отечества.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9" y="4869160"/>
            <a:ext cx="3409679" cy="1657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9" y="3019690"/>
            <a:ext cx="3409679" cy="1626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54" y="3445354"/>
            <a:ext cx="4640333" cy="2401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122413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нравственно-патриотического воспитания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484785"/>
            <a:ext cx="8928992" cy="49685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у ребенка любви и привязанности к своей семье, дому, детскому саду, улице, городу;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ознакомить детей с символами России и посёлка: гербом, флагом, гимном.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бережного отношения к природе и всему живому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уважения к труду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интереса к русским традициям и промыслам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элементарных знаний о правах человека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представлений о городах России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примере жизни знаменитых людей родного поселка воспитывать чувства гражданской ответственности, гордости за трудовые и боевые подвиги своих земляков.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чувства ответственности и гордости за достижения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толерантности, чувства уважения к другим народам, их традициям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задачи решаются во всех видах детской деятельности: на занятиях, в играх, в труде, в быту — так как воспитывают в ребенке не только патриотические чувства, но и формируют его взаимоотношения со взрослыми и сверстниками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237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последовательной работы по патриотическому воспитанию дошкольников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348880"/>
            <a:ext cx="198000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79593" y="2935579"/>
            <a:ext cx="1003892" cy="2052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883484" y="2328356"/>
            <a:ext cx="198000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863485" y="2932394"/>
            <a:ext cx="761368" cy="319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624852" y="2325163"/>
            <a:ext cx="198000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Родная улица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614852" y="3539609"/>
            <a:ext cx="39898" cy="143638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4750" y="4975993"/>
            <a:ext cx="198000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город, поселок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83483" y="4975993"/>
            <a:ext cx="198000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Страна, столица, символика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863484" y="5583216"/>
            <a:ext cx="801267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828587" y="5583216"/>
            <a:ext cx="1054896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812587" y="4975993"/>
            <a:ext cx="201600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и обязанности</a:t>
            </a:r>
          </a:p>
        </p:txBody>
      </p:sp>
    </p:spTree>
    <p:extLst>
      <p:ext uri="{BB962C8B-B14F-4D97-AF65-F5344CB8AC3E}">
        <p14:creationId xmlns:p14="http://schemas.microsoft.com/office/powerpoint/2010/main" val="2895571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496944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прогулки,  экскурсии к достопримечательностям посёлка;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кскурсии в музей детского сада;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тение художественной литературы, соответствующей возрастной категории детей – о защитниках родной земли, Отечества, о животном и растительном мире России, Московской области;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рассказывание произведений фольклора русского народа, разных национальностей и их театрализация;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лушание музыкальных произведений о родной земле, родного города, показа детям фильмов, презентаций о подвигах русских людей, истории России;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ассматривание иллюстраций, картин, разнообразных репродукций, содержащих необходимые исторические факты и события из окружающей жизни;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роведение тематических праздников и развлечений:  «День матери», «День защитника Отечества», «День Победы», «День семьи», «День защиты детей», «День России», «Пасха красная», «Масленица» и др.;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одготовка тематических выставок, посвященных памятным датам, изготовление сувениров для членов семьи, сотрудников детского сада, младших воспитанников;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азработка дидактических и ИКТ-игр патриотической направленности и др.;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анятия, досуги, детские проекты;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частия в конкурсах, выставки детских работ.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детьми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71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9817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217_095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560507" cy="3420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140968"/>
            <a:ext cx="437304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938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1545"/>
            <a:ext cx="4129608" cy="3097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1544"/>
            <a:ext cx="4067944" cy="3097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2113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457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1_Тема Office</vt:lpstr>
      <vt:lpstr>2_Тема Office</vt:lpstr>
      <vt:lpstr>4_Тема Office</vt:lpstr>
      <vt:lpstr> Федеральное государственное бюджетное дошкольное образовательное учреждение «Центр развития ребенка -  детский сад «Центр реабилитации» Нравственно-патриотическое воспитание детей дошкольного возраста (из опыта работы)</vt:lpstr>
      <vt:lpstr>Презентация PowerPoint</vt:lpstr>
      <vt:lpstr>Презентация PowerPoint</vt:lpstr>
      <vt:lpstr>Презентация PowerPoint</vt:lpstr>
      <vt:lpstr> Задачи нравственно-патриотического воспитания дошкольников </vt:lpstr>
      <vt:lpstr>Презентация PowerPoint</vt:lpstr>
      <vt:lpstr>Формы и методы работы с детьми</vt:lpstr>
      <vt:lpstr>Непосредственно образовательная деятельность</vt:lpstr>
      <vt:lpstr>Презентация PowerPoint</vt:lpstr>
      <vt:lpstr>Целевые прогулки,  экскурсии к достопримечательностям города</vt:lpstr>
      <vt:lpstr>Экскурсии в музей детского сада</vt:lpstr>
      <vt:lpstr>Театрализация русского народного фольклора и творчества русских писателей</vt:lpstr>
      <vt:lpstr>Проведение тематических праздников и развлечений</vt:lpstr>
      <vt:lpstr>Авторские дидактические игры.</vt:lpstr>
      <vt:lpstr>Взаимодействие: дети + родители + воспитатели </vt:lpstr>
      <vt:lpstr>Презентация PowerPoint</vt:lpstr>
      <vt:lpstr>Взаимодействие с социумом</vt:lpstr>
      <vt:lpstr>Участие в конкурсах</vt:lpstr>
      <vt:lpstr>Результативность методической работы</vt:lpstr>
      <vt:lpstr>Воспитывать патриота своей Родины – ответственная и сложная задача.  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детей дошкольного возраста</dc:title>
  <dc:creator>Елена</dc:creator>
  <cp:lastModifiedBy>Администратор</cp:lastModifiedBy>
  <cp:revision>114</cp:revision>
  <cp:lastPrinted>2018-04-12T00:04:47Z</cp:lastPrinted>
  <dcterms:created xsi:type="dcterms:W3CDTF">2018-04-03T05:26:25Z</dcterms:created>
  <dcterms:modified xsi:type="dcterms:W3CDTF">2023-04-20T09:54:28Z</dcterms:modified>
</cp:coreProperties>
</file>